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8"/>
  </p:notesMasterIdLst>
  <p:sldIdLst>
    <p:sldId id="451" r:id="rId2"/>
    <p:sldId id="458" r:id="rId3"/>
    <p:sldId id="456" r:id="rId4"/>
    <p:sldId id="457" r:id="rId5"/>
    <p:sldId id="459" r:id="rId6"/>
    <p:sldId id="438" r:id="rId7"/>
  </p:sldIdLst>
  <p:sldSz cx="17340263" cy="9753600"/>
  <p:notesSz cx="13004800" cy="9753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7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88"/>
    <p:restoredTop sz="94721"/>
  </p:normalViewPr>
  <p:slideViewPr>
    <p:cSldViewPr>
      <p:cViewPr varScale="1">
        <p:scale>
          <a:sx n="86" d="100"/>
          <a:sy n="86" d="100"/>
        </p:scale>
        <p:origin x="232" y="496"/>
      </p:cViewPr>
      <p:guideLst>
        <p:guide orient="horz" pos="288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2962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07972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0" y="0"/>
            <a:ext cx="17340263" cy="1625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678280" y="1032246"/>
            <a:ext cx="2000250" cy="16202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704" y="686365"/>
            <a:ext cx="13506799" cy="231196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827" b="0" cap="small" baseline="0"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1415675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2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9" name="Line 4"/>
          <p:cNvSpPr>
            <a:spLocks noChangeShapeType="1"/>
          </p:cNvSpPr>
          <p:nvPr userDrawn="1"/>
        </p:nvSpPr>
        <p:spPr bwMode="auto">
          <a:xfrm>
            <a:off x="1065704" y="3287324"/>
            <a:ext cx="15208856" cy="0"/>
          </a:xfrm>
          <a:prstGeom prst="line">
            <a:avLst/>
          </a:prstGeom>
          <a:noFill/>
          <a:ln w="12700">
            <a:solidFill>
              <a:srgbClr val="969696"/>
            </a:solidFill>
            <a:round/>
            <a:headEnd/>
            <a:tailEnd/>
          </a:ln>
          <a:effectLst/>
        </p:spPr>
        <p:txBody>
          <a:bodyPr wrap="none" lIns="154677" tIns="77342" rIns="154677" bIns="77342" anchor="ctr"/>
          <a:lstStyle/>
          <a:p>
            <a:endParaRPr lang="en-US" sz="3413"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1" y="8171349"/>
            <a:ext cx="17340264" cy="1582251"/>
          </a:xfrm>
          <a:prstGeom prst="rect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2" name="Picture 2" descr="http://www.cspaul.com/publications/teasers/Cui.2010.TVCG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038" y="8171349"/>
            <a:ext cx="3001201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www.cspaul.com/publications/teasers/Popescu.2010.TVCG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068" y="8171349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http://www.cspaul.com/publications/teasers/Rosen.2011.jp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8171349"/>
            <a:ext cx="2963207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http://www.cspaul.com/publications/teasers/Hoffmann.2006.JEI.jpg"/>
          <p:cNvPicPr>
            <a:picLocks noChangeAspect="1" noChangeArrowheads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" r="4826"/>
          <a:stretch/>
        </p:blipFill>
        <p:spPr bwMode="auto">
          <a:xfrm>
            <a:off x="11963857" y="8171349"/>
            <a:ext cx="2608646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ttp://www.cspaul.com/publications/teasers/Rosen.2011.CGA.jp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2329" y="8171349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www.cspaul.com/publications/teasers/Rosen.2008.TVCG.jp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832" y="8171349"/>
            <a:ext cx="3142194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706" y="3576320"/>
            <a:ext cx="15612824" cy="4226560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lang="en-US" sz="4551" dirty="0" smtClean="0">
                <a:latin typeface="Gill Sans MT" panose="020B0502020104020203" pitchFamily="34" charset="0"/>
              </a:defRPr>
            </a:lvl1pPr>
            <a:lvl2pPr marL="773182" indent="0" algn="ctr">
              <a:buNone/>
              <a:defRPr/>
            </a:lvl2pPr>
            <a:lvl3pPr marL="1546368" indent="0" algn="ctr">
              <a:buNone/>
              <a:defRPr/>
            </a:lvl3pPr>
            <a:lvl4pPr marL="2319553" indent="0" algn="ctr">
              <a:buNone/>
              <a:defRPr/>
            </a:lvl4pPr>
            <a:lvl5pPr marL="3092733" indent="0" algn="ctr">
              <a:buNone/>
              <a:defRPr/>
            </a:lvl5pPr>
            <a:lvl6pPr marL="3865916" indent="0" algn="ctr">
              <a:buNone/>
              <a:defRPr/>
            </a:lvl6pPr>
            <a:lvl7pPr marL="4639103" indent="0" algn="ctr">
              <a:buNone/>
              <a:defRPr/>
            </a:lvl7pPr>
            <a:lvl8pPr marL="5412280" indent="0" algn="ctr">
              <a:buNone/>
              <a:defRPr/>
            </a:lvl8pPr>
            <a:lvl9pPr marL="6185465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20"/>
            <a:ext cx="54864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" y="1177220"/>
            <a:ext cx="7316665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20"/>
            <a:ext cx="91440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1800" u="none" kern="0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77220"/>
            <a:ext cx="109728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1800" u="none" kern="0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77220"/>
            <a:ext cx="128016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1800" u="none" kern="0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1177220"/>
            <a:ext cx="12801600" cy="7399162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0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83732" y="1177220"/>
            <a:ext cx="10972800" cy="7399162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14287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98132" y="1177220"/>
            <a:ext cx="9144000" cy="7399162"/>
          </a:xfrm>
        </p:spPr>
        <p:txBody>
          <a:bodyPr anchor="ctr"/>
          <a:lstStyle>
            <a:lvl1pPr marL="0" indent="0" algn="ctr" defTabSz="457171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14287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12532" y="1177220"/>
            <a:ext cx="7315199" cy="7399162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0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26932" y="1177220"/>
            <a:ext cx="5486400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0"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19"/>
            <a:ext cx="7316665" cy="739916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spcAft>
                <a:spcPts val="853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9" u="sng" cap="small" baseline="0">
                <a:latin typeface="Gill Sans MT" panose="020B0502020104020203" pitchFamily="34" charset="0"/>
              </a:defRPr>
            </a:lvl1pPr>
            <a:lvl2pPr marL="0" indent="0" algn="r" defTabSz="817303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52757" y="1177219"/>
            <a:ext cx="8567546" cy="7399162"/>
          </a:xfrm>
        </p:spPr>
        <p:txBody>
          <a:bodyPr anchor="ctr"/>
          <a:lstStyle>
            <a:lvl1pPr>
              <a:defRPr>
                <a:latin typeface="Gill Sans MT" panose="020B0502020104020203" pitchFamily="34" charset="0"/>
              </a:defRPr>
            </a:lvl1pPr>
            <a:lvl2pPr>
              <a:defRPr>
                <a:latin typeface="Gill Sans MT" panose="020B0502020104020203" pitchFamily="34" charset="0"/>
              </a:defRPr>
            </a:lvl2pPr>
            <a:lvl3pPr>
              <a:defRPr>
                <a:latin typeface="Gill Sans MT" panose="020B0502020104020203" pitchFamily="34" charset="0"/>
              </a:defRPr>
            </a:lvl3pPr>
            <a:lvl4pPr>
              <a:defRPr>
                <a:latin typeface="Gill Sans MT" panose="020B0502020104020203" pitchFamily="34" charset="0"/>
              </a:defRPr>
            </a:lvl4pPr>
            <a:lvl5pP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36732" y="1177220"/>
            <a:ext cx="8117032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1050133" y="1177220"/>
            <a:ext cx="7086600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1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_title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98132" y="1177220"/>
            <a:ext cx="91440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_title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83732" y="1177220"/>
            <a:ext cx="109728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_title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1177220"/>
            <a:ext cx="128016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98132" y="381002"/>
            <a:ext cx="91440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83732" y="381002"/>
            <a:ext cx="109728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381002"/>
            <a:ext cx="128016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" y="5743787"/>
            <a:ext cx="7316665" cy="2832594"/>
          </a:xfrm>
        </p:spPr>
        <p:txBody>
          <a:bodyPr anchor="ctr"/>
          <a:lstStyle>
            <a:lvl1pPr marL="780227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/>
            </a:lvl1pPr>
            <a:lvl2pPr marL="1271734" indent="-48764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/>
            </a:lvl2pPr>
            <a:lvl3pPr algn="r">
              <a:buClr>
                <a:schemeClr val="bg1"/>
              </a:buClr>
              <a:defRPr/>
            </a:lvl3pPr>
            <a:lvl4pPr algn="r">
              <a:buClr>
                <a:schemeClr val="bg1"/>
              </a:buClr>
              <a:defRPr/>
            </a:lvl4pPr>
            <a:lvl5pPr algn="r">
              <a:buClr>
                <a:schemeClr val="bg1"/>
              </a:buCl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rgbClr val="595959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rgbClr val="595959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595959"/>
                </a:solidFill>
                <a:latin typeface="Gill Sans MT"/>
                <a:cs typeface="Gill Sans MT"/>
              </a:defRPr>
            </a:lvl1pPr>
          </a:lstStyle>
          <a:p>
            <a:pPr marL="82550"/>
            <a:fld id="{81D60167-4931-47E6-BA6A-407CBD079E47}" type="slidenum">
              <a:rPr lang="en-US" smtClean="0"/>
              <a:pPr marL="8255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19"/>
            <a:ext cx="7316665" cy="7399162"/>
          </a:xfrm>
        </p:spPr>
        <p:txBody>
          <a:bodyPr anchor="ctr"/>
          <a:lstStyle>
            <a:lvl1pPr marL="780276" indent="0" algn="r">
              <a:lnSpc>
                <a:spcPct val="100000"/>
              </a:lnSpc>
              <a:spcAft>
                <a:spcPts val="853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9" u="sng" cap="small" baseline="0">
                <a:latin typeface="Gill Sans MT" panose="020B0502020104020203" pitchFamily="34" charset="0"/>
              </a:defRPr>
            </a:lvl1pPr>
            <a:lvl2pPr marL="1271815" indent="-487672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97215" y="1177219"/>
            <a:ext cx="9945833" cy="7399162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9" u="sng" cap="small" baseline="0">
                <a:latin typeface="Gill Sans MT" panose="020B0502020104020203" pitchFamily="34" charset="0"/>
              </a:defRPr>
            </a:lvl1pPr>
            <a:lvl2pPr marL="0" indent="0" algn="r" defTabSz="167073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1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97215" y="1177219"/>
            <a:ext cx="9945833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9" u="sng" cap="small" baseline="0">
                <a:latin typeface="Gill Sans MT" panose="020B0502020104020203" pitchFamily="34" charset="0"/>
              </a:defRPr>
            </a:lvl1pPr>
            <a:lvl2pPr marL="0" indent="0" algn="r" defTabSz="167073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1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5743787"/>
            <a:ext cx="7316665" cy="2832594"/>
          </a:xfrm>
        </p:spPr>
        <p:txBody>
          <a:bodyPr anchor="ctr"/>
          <a:lstStyle>
            <a:lvl1pPr marL="780276" indent="0" algn="r">
              <a:lnSpc>
                <a:spcPct val="100000"/>
              </a:lnSpc>
              <a:spcAft>
                <a:spcPts val="853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9" u="sng" cap="small" baseline="0"/>
            </a:lvl1pPr>
            <a:lvl2pPr marL="1271815" indent="-487672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/>
            </a:lvl2pPr>
            <a:lvl3pPr algn="r">
              <a:buClr>
                <a:schemeClr val="bg1"/>
              </a:buClr>
              <a:defRPr/>
            </a:lvl3pPr>
            <a:lvl4pPr algn="r">
              <a:buClr>
                <a:schemeClr val="bg1"/>
              </a:buClr>
              <a:defRPr/>
            </a:lvl4pPr>
            <a:lvl5pPr algn="r">
              <a:buClr>
                <a:schemeClr val="bg1"/>
              </a:buCl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00" b="0" i="0">
                <a:solidFill>
                  <a:schemeClr val="bg1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1/30/19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Gill Sans MT"/>
                <a:cs typeface="Gill Sans MT"/>
              </a:defRPr>
            </a:lvl1pPr>
          </a:lstStyle>
          <a:p>
            <a:pPr marL="184150"/>
            <a:fld id="{81D60167-4931-47E6-BA6A-407CBD079E47}" type="slidenum">
              <a:rPr lang="en-US" smtClean="0"/>
              <a:pPr marL="18415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0" y="0"/>
            <a:ext cx="17340263" cy="1625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24" tIns="77317" rIns="154624" bIns="77317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26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8280" y="1032246"/>
            <a:ext cx="2000251" cy="16202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705" y="686366"/>
            <a:ext cx="13506800" cy="231196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826" b="0" cap="small" baseline="0"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1415676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24" tIns="77317" rIns="154624" bIns="77317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26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3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24" tIns="77317" rIns="154624" bIns="77317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26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9" name="Line 4"/>
          <p:cNvSpPr>
            <a:spLocks noChangeShapeType="1"/>
          </p:cNvSpPr>
          <p:nvPr userDrawn="1"/>
        </p:nvSpPr>
        <p:spPr bwMode="auto">
          <a:xfrm>
            <a:off x="1065704" y="3287324"/>
            <a:ext cx="15208856" cy="0"/>
          </a:xfrm>
          <a:prstGeom prst="line">
            <a:avLst/>
          </a:prstGeom>
          <a:noFill/>
          <a:ln w="12700">
            <a:solidFill>
              <a:srgbClr val="969696"/>
            </a:solidFill>
            <a:round/>
            <a:headEnd/>
            <a:tailEnd/>
          </a:ln>
          <a:effectLst/>
        </p:spPr>
        <p:txBody>
          <a:bodyPr wrap="none" lIns="154666" tIns="77336" rIns="154666" bIns="77336" anchor="ctr"/>
          <a:lstStyle/>
          <a:p>
            <a:endParaRPr lang="en-US" sz="3412"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1" y="8171350"/>
            <a:ext cx="17340264" cy="1582252"/>
          </a:xfrm>
          <a:prstGeom prst="rect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2" name="Picture 2" descr="http://www.cspaul.com/publications/teasers/Cui.2010.TVCG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039" y="8171348"/>
            <a:ext cx="3001201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www.cspaul.com/publications/teasers/Popescu.2010.TVCG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069" y="8171348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http://www.cspaul.com/publications/teasers/Rosen.2011.jp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8171348"/>
            <a:ext cx="2963206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http://www.cspaul.com/publications/teasers/Hoffmann.2006.JEI.jpg"/>
          <p:cNvPicPr>
            <a:picLocks noChangeAspect="1" noChangeArrowheads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963858" y="8171348"/>
            <a:ext cx="2608646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ttp://www.cspaul.com/publications/teasers/Rosen.2011.CGA.jp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2330" y="8171348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www.cspaul.com/publications/teasers/Rosen.2008.TVCG.jp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832" y="8171348"/>
            <a:ext cx="3142194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706" y="3576320"/>
            <a:ext cx="15612824" cy="4226560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lang="en-US" sz="4550" dirty="0" smtClean="0">
                <a:latin typeface="Gill Sans MT" panose="020B0502020104020203" pitchFamily="34" charset="0"/>
              </a:defRPr>
            </a:lvl1pPr>
            <a:lvl2pPr marL="773133" indent="0" algn="ctr">
              <a:buNone/>
              <a:defRPr/>
            </a:lvl2pPr>
            <a:lvl3pPr marL="1546269" indent="0" algn="ctr">
              <a:buNone/>
              <a:defRPr/>
            </a:lvl3pPr>
            <a:lvl4pPr marL="2319405" indent="0" algn="ctr">
              <a:buNone/>
              <a:defRPr/>
            </a:lvl4pPr>
            <a:lvl5pPr marL="3092535" indent="0" algn="ctr">
              <a:buNone/>
              <a:defRPr/>
            </a:lvl5pPr>
            <a:lvl6pPr marL="3865669" indent="0" algn="ctr">
              <a:buNone/>
              <a:defRPr/>
            </a:lvl6pPr>
            <a:lvl7pPr marL="4638806" indent="0" algn="ctr">
              <a:buNone/>
              <a:defRPr/>
            </a:lvl7pPr>
            <a:lvl8pPr marL="5411933" indent="0" algn="ctr">
              <a:buNone/>
              <a:defRPr/>
            </a:lvl8pPr>
            <a:lvl9pPr marL="6185069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 userDrawn="1"/>
        </p:nvPicPr>
        <p:blipFill>
          <a:blip r:embed="rId31"/>
          <a:stretch>
            <a:fillRect/>
          </a:stretch>
        </p:blipFill>
        <p:spPr>
          <a:xfrm>
            <a:off x="15911513" y="8601786"/>
            <a:ext cx="1428750" cy="1143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2143" y="519290"/>
            <a:ext cx="14955977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2143" y="2596444"/>
            <a:ext cx="14955977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92143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9BF48-6E0A-4E37-BB05-8DF70571673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43962" y="9040143"/>
            <a:ext cx="585233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246561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9DC48-6C90-4ACC-914B-6AEB40FF2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26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  <p:sldLayoutId id="2147483704" r:id="rId26"/>
    <p:sldLayoutId id="2147483705" r:id="rId27"/>
    <p:sldLayoutId id="2147483706" r:id="rId28"/>
    <p:sldLayoutId id="2147483707" r:id="rId29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6258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90000"/>
        </a:lnSpc>
        <a:spcBef>
          <a:spcPts val="1422"/>
        </a:spcBef>
        <a:buFont typeface="Arial" panose="020B0604020202020204" pitchFamily="34" charset="0"/>
        <a:buChar char="•"/>
        <a:defRPr sz="3982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3413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capitalist.com/20-internet-giants-rule-web/" TargetMode="Externa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CIS 4930/6930-002</a:t>
            </a:r>
            <a:br>
              <a:rPr lang="en-US" dirty="0"/>
            </a:br>
            <a:r>
              <a:rPr lang="en-US" dirty="0"/>
              <a:t>Data Visualization</a:t>
            </a:r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en-US" sz="5700" u="sng" cap="small" dirty="0"/>
              <a:t>Name that Channel!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Paul Rosen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Assistant Professor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University of South Florida</a:t>
            </a:r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793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47490B-C446-A342-AF76-06934067A1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Instruction</a:t>
            </a:r>
          </a:p>
          <a:p>
            <a:pPr lvl="1" algn="l"/>
            <a:r>
              <a:rPr lang="en-US" dirty="0"/>
              <a:t>With 1 or 2 partners, for the following visualizations, name:</a:t>
            </a:r>
          </a:p>
          <a:p>
            <a:pPr marL="914400" lvl="1" indent="-914400" algn="l">
              <a:buClrTx/>
              <a:buSzPct val="100000"/>
              <a:buFont typeface="+mj-lt"/>
              <a:buAutoNum type="arabicPeriod"/>
            </a:pPr>
            <a:r>
              <a:rPr lang="en-US" dirty="0"/>
              <a:t>Types of marks used (0D, 1D, 2D)</a:t>
            </a:r>
          </a:p>
          <a:p>
            <a:pPr marL="914400" lvl="1" indent="-914400" algn="l">
              <a:buClrTx/>
              <a:buSzPct val="100000"/>
              <a:buFont typeface="+mj-lt"/>
              <a:buAutoNum type="arabicPeriod"/>
            </a:pPr>
            <a:r>
              <a:rPr lang="en-US" dirty="0"/>
              <a:t>Types of data attribute (categorical, ordinal, or quantitative)</a:t>
            </a:r>
          </a:p>
          <a:p>
            <a:pPr marL="914400" lvl="1" indent="-914400" algn="l">
              <a:buClrTx/>
              <a:buSzPct val="100000"/>
              <a:buFont typeface="+mj-lt"/>
              <a:buAutoNum type="arabicPeriod"/>
            </a:pPr>
            <a:r>
              <a:rPr lang="en-US" dirty="0"/>
              <a:t>The visual encoding channels used (position, color, shape, etc.)</a:t>
            </a:r>
          </a:p>
          <a:p>
            <a:pPr lvl="1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9C9030-9DEE-CB48-A71A-1C61C526CF9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367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1D3110-7ADE-5E48-AA20-FA7E95C42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3331" y="0"/>
            <a:ext cx="9753600" cy="9790062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AB78D13-38B4-A345-BB30-01887758E926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https://www.visualcapitalist.com/20-internet-giants-rule-web/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67276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738A25-5449-8A45-BE37-32128FAEE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342" y="8744"/>
            <a:ext cx="18064946" cy="9744856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B531B89-258A-5044-80C0-A83CD4486E69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Credit: Starbucks</a:t>
            </a:r>
          </a:p>
        </p:txBody>
      </p:sp>
    </p:spTree>
    <p:extLst>
      <p:ext uri="{BB962C8B-B14F-4D97-AF65-F5344CB8AC3E}">
        <p14:creationId xmlns:p14="http://schemas.microsoft.com/office/powerpoint/2010/main" val="3705481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A40757F-99F6-FD4B-B6C2-1F2D4F375722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0E1FF7-F249-5646-B244-8C1C3F3A3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131" y="3951546"/>
            <a:ext cx="11089873" cy="59822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7C0BE3-5B8F-3043-BA0D-23F7607F2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668" y="-33728"/>
            <a:ext cx="7549306" cy="75775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1A1D5A-75EE-A640-A048-78D474551BE0}"/>
              </a:ext>
            </a:extLst>
          </p:cNvPr>
          <p:cNvSpPr/>
          <p:nvPr/>
        </p:nvSpPr>
        <p:spPr>
          <a:xfrm>
            <a:off x="7984331" y="373860"/>
            <a:ext cx="866775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pPr marL="914400" lvl="1" indent="-914400">
              <a:buSzPct val="100000"/>
              <a:buFont typeface="+mj-lt"/>
              <a:buAutoNum type="arabicPeriod"/>
            </a:pPr>
            <a:r>
              <a:rPr lang="en-US" sz="4000" dirty="0"/>
              <a:t>Types of marks used (0D, 1D, 2D)</a:t>
            </a:r>
          </a:p>
          <a:p>
            <a:pPr marL="914400" lvl="1" indent="-914400">
              <a:buSzPct val="100000"/>
              <a:buFont typeface="+mj-lt"/>
              <a:buAutoNum type="arabicPeriod"/>
            </a:pPr>
            <a:r>
              <a:rPr lang="en-US" sz="4000" dirty="0"/>
              <a:t>Types of data attribute (categorical, ordinal, or quantitative)</a:t>
            </a:r>
          </a:p>
          <a:p>
            <a:pPr marL="914400" lvl="1" indent="-914400">
              <a:buSzPct val="100000"/>
              <a:buFont typeface="+mj-lt"/>
              <a:buAutoNum type="arabicPeriod"/>
            </a:pPr>
            <a:r>
              <a:rPr lang="en-US" sz="4000" dirty="0"/>
              <a:t>The visual encoding channels used (position, color, shape, etc.)</a:t>
            </a:r>
          </a:p>
        </p:txBody>
      </p:sp>
    </p:spTree>
    <p:extLst>
      <p:ext uri="{BB962C8B-B14F-4D97-AF65-F5344CB8AC3E}">
        <p14:creationId xmlns:p14="http://schemas.microsoft.com/office/powerpoint/2010/main" val="652506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966983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1460</TotalTime>
  <Words>116</Words>
  <Application>Microsoft Macintosh PowerPoint</Application>
  <PresentationFormat>Custom</PresentationFormat>
  <Paragraphs>17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Gill Sans MT</vt:lpstr>
      <vt:lpstr>1_Custom Design</vt:lpstr>
      <vt:lpstr>CIS 4930/6930-002 Data Visualization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4930/6930-902 Scientific Visualization</dc:title>
  <cp:lastModifiedBy>Rosen, Paul</cp:lastModifiedBy>
  <cp:revision>62</cp:revision>
  <dcterms:created xsi:type="dcterms:W3CDTF">2015-08-26T14:48:13Z</dcterms:created>
  <dcterms:modified xsi:type="dcterms:W3CDTF">2019-01-30T19:44:30Z</dcterms:modified>
</cp:coreProperties>
</file>